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Untitled Section" id="{A8ACE906-2B5E-4CF3-9F65-D8A603EA46BC}">
          <p14:sldIdLst>
            <p14:sldId id="256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ay Lewis" initials="KL" lastIdx="1" clrIdx="0">
    <p:extLst>
      <p:ext uri="{19B8F6BF-5375-455C-9EA6-DF929625EA0E}">
        <p15:presenceInfo xmlns:p15="http://schemas.microsoft.com/office/powerpoint/2012/main" userId="Kay Lewis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AB5F493-66E2-4DE7-AE46-FD0888E2447B}" v="1" dt="2025-02-27T11:11:03.03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>
      <p:cViewPr varScale="1">
        <p:scale>
          <a:sx n="63" d="100"/>
          <a:sy n="63" d="100"/>
        </p:scale>
        <p:origin x="612" y="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E160BF-ADDE-46D1-823F-F580757A86A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5B5F690-A765-4FB8-B416-5254E61DC12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25F9350-1F14-4CBB-AEBA-85E47BB5C2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5F93BF-A564-41DE-AE1D-92CAE35565E3}" type="datetimeFigureOut">
              <a:rPr lang="en-GB" smtClean="0"/>
              <a:t>27/02/2025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D7546E-C26C-44A7-9542-379F6D209D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27E19B-E5A7-4D3E-B278-3B958AD958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1A7C46-6159-4F4E-8FFA-4F5172695E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299702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0387C2-F4D5-4FAA-97DC-89C8B00CE4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C15DE76-5F6F-4A5C-B004-053E10B136A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8D5F0F-B172-4BA9-8896-71FEB98097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5F93BF-A564-41DE-AE1D-92CAE35565E3}" type="datetimeFigureOut">
              <a:rPr lang="en-GB" smtClean="0"/>
              <a:t>27/02/2025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55AA3C-C886-466C-93A1-7711E9260F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C2E08C-53F7-4BB7-A172-74A5840E73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1A7C46-6159-4F4E-8FFA-4F5172695E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58446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D30AE73-3009-42CC-9D70-CC9F07F57BD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C7390F1-A5FF-4EF1-B052-1EF24E0B420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1BAAC0-4986-4117-8475-72D0C32E51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5F93BF-A564-41DE-AE1D-92CAE35565E3}" type="datetimeFigureOut">
              <a:rPr lang="en-GB" smtClean="0"/>
              <a:t>27/02/2025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DC8215-6793-4E3E-87FE-45FCF6B4C2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2D4873-37BB-4703-9E0A-401B64C962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1A7C46-6159-4F4E-8FFA-4F5172695E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422768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444CAB-B297-4E6F-BB04-15A3C7E96B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0461B8-17B4-4D95-9D38-C6F8924632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8F22CFD-DF7E-4A7A-BF3F-5F9638F841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5F93BF-A564-41DE-AE1D-92CAE35565E3}" type="datetimeFigureOut">
              <a:rPr lang="en-GB" smtClean="0"/>
              <a:t>27/02/2025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48E1F0-FBD0-4443-ACF6-DB83254FC5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A10DF5-C417-4C3B-A4E7-5E0221AA8A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1A7C46-6159-4F4E-8FFA-4F5172695E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39740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4F16CD-BBDF-4BA1-A272-CC001B5495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83DEE64-5D61-4A0E-B3D6-AB0634B6A1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507E099-84EA-49B4-8CD2-60B0AD4A53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5F93BF-A564-41DE-AE1D-92CAE35565E3}" type="datetimeFigureOut">
              <a:rPr lang="en-GB" smtClean="0"/>
              <a:t>27/02/2025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363009-F414-4BCE-B93F-03E10EE0A5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784151-7E1B-4BE2-8F12-8505788706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1A7C46-6159-4F4E-8FFA-4F5172695E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753990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0926F3-F9F2-4DC2-8A24-0FDDC0822E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EBDD5B-FFB4-4BD2-8809-B21B1A25293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65A80CA-87B7-4A1F-BF60-77FB3BAE389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BFCBF3B-1928-43DF-9C44-DC10ECB3C1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5F93BF-A564-41DE-AE1D-92CAE35565E3}" type="datetimeFigureOut">
              <a:rPr lang="en-GB" smtClean="0"/>
              <a:t>27/02/2025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2B90A71-D023-4E18-944D-50714B6E51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BD70BF0-0105-4B01-B6FD-6CF13617A8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1A7C46-6159-4F4E-8FFA-4F5172695E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86363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A20738-D3BB-43AE-B327-3BE61BDC80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C400E96-0127-4E6F-9ED2-8A5DBFEF41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BE475C8-4659-4669-9837-58C7B84A19C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C876719-566A-4B52-9535-22F73BB3D4C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8ACFAE5-0C54-4349-BE89-0ECB85E0D40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2EA8003-FFF8-4921-8CC6-93DA968C1F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5F93BF-A564-41DE-AE1D-92CAE35565E3}" type="datetimeFigureOut">
              <a:rPr lang="en-GB" smtClean="0"/>
              <a:t>27/02/2025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B64C5A6-2EF7-43A9-B504-5AC796752E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A68E4A3-4DFD-49C3-BDFB-743C6C083D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1A7C46-6159-4F4E-8FFA-4F5172695E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19234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BFDD9E-BE79-406E-8DD8-27069F57AB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FFC3D8E-54D2-4570-9F48-F55FDFA0F4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5F93BF-A564-41DE-AE1D-92CAE35565E3}" type="datetimeFigureOut">
              <a:rPr lang="en-GB" smtClean="0"/>
              <a:t>27/02/2025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785C818-039F-4CA0-BF4F-88764EF5BF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1FC375D-B899-4F6B-A4B0-478C193358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1A7C46-6159-4F4E-8FFA-4F5172695E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63327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BA2DFEB-4310-4912-8439-71ED7D4D1C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5F93BF-A564-41DE-AE1D-92CAE35565E3}" type="datetimeFigureOut">
              <a:rPr lang="en-GB" smtClean="0"/>
              <a:t>27/02/2025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79E9944-78E3-4D76-818B-CC9AE3BC66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9AC5C33-9242-4227-A988-40FA8E7588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1A7C46-6159-4F4E-8FFA-4F5172695E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45071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B0FBF3-09C5-4A22-B9DE-E9D62E0866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9E6743-04B3-41F1-8B96-41D70C811E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E232223-3B4A-46BA-8D28-3DC0B62EC83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874ED78-D3EF-40A7-A800-215428F12E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5F93BF-A564-41DE-AE1D-92CAE35565E3}" type="datetimeFigureOut">
              <a:rPr lang="en-GB" smtClean="0"/>
              <a:t>27/02/2025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DC70CEA-8192-4CFF-BFDB-82E0DD4460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CB24A29-0CBD-4640-B59A-20051C74EC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1A7C46-6159-4F4E-8FFA-4F5172695E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34629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DAFEF5-F071-4A66-BCAA-1563066B18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E4EFB94-7CCC-4B21-B1EC-642E011E174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BC1A8B9-7038-4C75-B0C2-5893B0EE673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B747F01-C54B-4BA9-A92A-5A3A2900AD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5F93BF-A564-41DE-AE1D-92CAE35565E3}" type="datetimeFigureOut">
              <a:rPr lang="en-GB" smtClean="0"/>
              <a:t>27/02/2025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4DBE20B-BA1E-4995-A752-E1380D702B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CE188BE-FED1-43A7-81B8-1A05E8487E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1A7C46-6159-4F4E-8FFA-4F5172695E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673326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C6939A7-3886-4C6C-AB0E-0B3B448B87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6BD9F2C-C171-471C-93AB-2144171264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A98E8B-91E0-4446-B987-85909FC8260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5F93BF-A564-41DE-AE1D-92CAE35565E3}" type="datetimeFigureOut">
              <a:rPr lang="en-GB" smtClean="0"/>
              <a:t>27/02/2025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8A11FEC-0877-41B5-8462-2D6B3E13ECC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34EAF6-B6FC-47B7-A8BC-6A88C29A1DE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1A7C46-6159-4F4E-8FFA-4F5172695E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51344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mailto:vpc.safeguarding@vpc.police.uk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80508B29-C126-42F6-A7EE-A8A54EAFF413}"/>
              </a:ext>
            </a:extLst>
          </p:cNvPr>
          <p:cNvSpPr txBox="1"/>
          <p:nvPr/>
        </p:nvSpPr>
        <p:spPr>
          <a:xfrm>
            <a:off x="680721" y="2429073"/>
            <a:ext cx="762574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Discuss with unit or Force Safeguarding Lead (named person)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BA3D8D5-4AA6-4418-AAA8-605B6C17315C}"/>
              </a:ext>
            </a:extLst>
          </p:cNvPr>
          <p:cNvSpPr txBox="1"/>
          <p:nvPr/>
        </p:nvSpPr>
        <p:spPr>
          <a:xfrm>
            <a:off x="5266332" y="4435804"/>
            <a:ext cx="2182900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/>
              <a:t>Refer incident to Force Cadet Safeguarding Lead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7E9517F-AE53-46F9-BA5B-3EC2C08F1AF3}"/>
              </a:ext>
            </a:extLst>
          </p:cNvPr>
          <p:cNvSpPr txBox="1"/>
          <p:nvPr/>
        </p:nvSpPr>
        <p:spPr>
          <a:xfrm>
            <a:off x="5266332" y="5811762"/>
            <a:ext cx="3257908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/>
              <a:t>Refer incident to National VPC Safeguarding Manager</a:t>
            </a:r>
          </a:p>
          <a:p>
            <a:r>
              <a:rPr lang="en-GB" u="sng" dirty="0">
                <a:hlinkClick r:id="rId2"/>
              </a:rPr>
              <a:t>vpc.safeguarding@vpc.police.uk</a:t>
            </a:r>
            <a:endParaRPr lang="en-GB" u="sng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4764C7B5-0E1A-4C61-92D9-842BD17E8862}"/>
              </a:ext>
            </a:extLst>
          </p:cNvPr>
          <p:cNvSpPr txBox="1"/>
          <p:nvPr/>
        </p:nvSpPr>
        <p:spPr>
          <a:xfrm>
            <a:off x="258791" y="3468725"/>
            <a:ext cx="2130632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/>
              <a:t>Risk of </a:t>
            </a:r>
            <a:r>
              <a:rPr lang="en-GB" b="1" dirty="0"/>
              <a:t>significant harm </a:t>
            </a:r>
            <a:r>
              <a:rPr lang="en-GB" dirty="0"/>
              <a:t>if left?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56A2F26B-D489-4024-93C9-967E66E20C5D}"/>
              </a:ext>
            </a:extLst>
          </p:cNvPr>
          <p:cNvSpPr txBox="1"/>
          <p:nvPr/>
        </p:nvSpPr>
        <p:spPr>
          <a:xfrm>
            <a:off x="2941597" y="3337649"/>
            <a:ext cx="589494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/>
              <a:t>No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A72EF1FD-79E8-4731-A49B-14BA16B62289}"/>
              </a:ext>
            </a:extLst>
          </p:cNvPr>
          <p:cNvSpPr txBox="1"/>
          <p:nvPr/>
        </p:nvSpPr>
        <p:spPr>
          <a:xfrm>
            <a:off x="5057895" y="3165099"/>
            <a:ext cx="2757902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/>
              <a:t>Refer to unit lead/cadet coordinator for guidance or further enquiry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2A3A2270-84A9-4E19-A58F-03864AD09513}"/>
              </a:ext>
            </a:extLst>
          </p:cNvPr>
          <p:cNvSpPr txBox="1"/>
          <p:nvPr/>
        </p:nvSpPr>
        <p:spPr>
          <a:xfrm>
            <a:off x="881614" y="4524110"/>
            <a:ext cx="59513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FF0000"/>
                </a:solidFill>
              </a:rPr>
              <a:t>Yes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DB72C974-B8B4-446D-AF30-9A7203B8258B}"/>
              </a:ext>
            </a:extLst>
          </p:cNvPr>
          <p:cNvSpPr txBox="1"/>
          <p:nvPr/>
        </p:nvSpPr>
        <p:spPr>
          <a:xfrm>
            <a:off x="103230" y="5223958"/>
            <a:ext cx="2596458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FF0000"/>
                </a:solidFill>
              </a:rPr>
              <a:t>Report incident to Inspector/Control Room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96799FD8-87DE-4CB0-ABCD-D89A74452DDF}"/>
              </a:ext>
            </a:extLst>
          </p:cNvPr>
          <p:cNvSpPr txBox="1"/>
          <p:nvPr/>
        </p:nvSpPr>
        <p:spPr>
          <a:xfrm>
            <a:off x="8149087" y="3042337"/>
            <a:ext cx="3784122" cy="1754326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/>
              <a:t>There is a requirement for Force Cadet Safeguarding Leads to report all allegations, disclosures and concerns (anonymised) to National Safeguarding Manager for collation, action and sharing of lessons</a:t>
            </a:r>
          </a:p>
        </p:txBody>
      </p:sp>
      <p:sp>
        <p:nvSpPr>
          <p:cNvPr id="3" name="Arrow: Down 2">
            <a:extLst>
              <a:ext uri="{FF2B5EF4-FFF2-40B4-BE49-F238E27FC236}">
                <a16:creationId xmlns:a16="http://schemas.microsoft.com/office/drawing/2014/main" id="{E389AC9D-AC7F-4FE0-8324-E7AD925B9919}"/>
              </a:ext>
            </a:extLst>
          </p:cNvPr>
          <p:cNvSpPr/>
          <p:nvPr/>
        </p:nvSpPr>
        <p:spPr>
          <a:xfrm>
            <a:off x="1159143" y="1654342"/>
            <a:ext cx="484632" cy="77111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7" name="Arrow: Down 16">
            <a:extLst>
              <a:ext uri="{FF2B5EF4-FFF2-40B4-BE49-F238E27FC236}">
                <a16:creationId xmlns:a16="http://schemas.microsoft.com/office/drawing/2014/main" id="{179CBF8C-5FD3-4B48-9BC7-3FC2E191C228}"/>
              </a:ext>
            </a:extLst>
          </p:cNvPr>
          <p:cNvSpPr/>
          <p:nvPr/>
        </p:nvSpPr>
        <p:spPr>
          <a:xfrm>
            <a:off x="4120165" y="1652779"/>
            <a:ext cx="484632" cy="76552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8" name="Arrow: Down 17">
            <a:extLst>
              <a:ext uri="{FF2B5EF4-FFF2-40B4-BE49-F238E27FC236}">
                <a16:creationId xmlns:a16="http://schemas.microsoft.com/office/drawing/2014/main" id="{5687062A-0E24-4C7D-B451-A1413798AC72}"/>
              </a:ext>
            </a:extLst>
          </p:cNvPr>
          <p:cNvSpPr/>
          <p:nvPr/>
        </p:nvSpPr>
        <p:spPr>
          <a:xfrm>
            <a:off x="7081188" y="1674133"/>
            <a:ext cx="484632" cy="76118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2A31D92D-C772-42CE-89C0-65F75BBBB5AF}"/>
              </a:ext>
            </a:extLst>
          </p:cNvPr>
          <p:cNvCxnSpPr>
            <a:cxnSpLocks/>
          </p:cNvCxnSpPr>
          <p:nvPr/>
        </p:nvCxnSpPr>
        <p:spPr>
          <a:xfrm flipV="1">
            <a:off x="1226435" y="3048990"/>
            <a:ext cx="3005483" cy="1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0FD43E97-5086-440B-8802-8F848E7370B0}"/>
              </a:ext>
            </a:extLst>
          </p:cNvPr>
          <p:cNvCxnSpPr/>
          <p:nvPr/>
        </p:nvCxnSpPr>
        <p:spPr>
          <a:xfrm>
            <a:off x="1238305" y="3046015"/>
            <a:ext cx="0" cy="419092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9B39AB28-88FA-4B65-9EBE-E0E3DD04D994}"/>
              </a:ext>
            </a:extLst>
          </p:cNvPr>
          <p:cNvCxnSpPr/>
          <p:nvPr/>
        </p:nvCxnSpPr>
        <p:spPr>
          <a:xfrm flipV="1">
            <a:off x="4221306" y="2758069"/>
            <a:ext cx="0" cy="287946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1CB8EB34-57FE-4AE5-83B6-FCF59284B7D5}"/>
              </a:ext>
            </a:extLst>
          </p:cNvPr>
          <p:cNvCxnSpPr>
            <a:cxnSpLocks/>
          </p:cNvCxnSpPr>
          <p:nvPr/>
        </p:nvCxnSpPr>
        <p:spPr>
          <a:xfrm>
            <a:off x="6252319" y="3791890"/>
            <a:ext cx="0" cy="643914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>
            <a:extLst>
              <a:ext uri="{FF2B5EF4-FFF2-40B4-BE49-F238E27FC236}">
                <a16:creationId xmlns:a16="http://schemas.microsoft.com/office/drawing/2014/main" id="{6A782739-38AA-49C7-B330-61B9A6F7F194}"/>
              </a:ext>
            </a:extLst>
          </p:cNvPr>
          <p:cNvCxnSpPr>
            <a:cxnSpLocks/>
          </p:cNvCxnSpPr>
          <p:nvPr/>
        </p:nvCxnSpPr>
        <p:spPr>
          <a:xfrm>
            <a:off x="1205765" y="4893442"/>
            <a:ext cx="0" cy="316442"/>
          </a:xfrm>
          <a:prstGeom prst="straightConnector1">
            <a:avLst/>
          </a:prstGeom>
          <a:ln w="127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>
            <a:extLst>
              <a:ext uri="{FF2B5EF4-FFF2-40B4-BE49-F238E27FC236}">
                <a16:creationId xmlns:a16="http://schemas.microsoft.com/office/drawing/2014/main" id="{219511AF-4387-445D-B69F-BDBBAD26B8CD}"/>
              </a:ext>
            </a:extLst>
          </p:cNvPr>
          <p:cNvCxnSpPr>
            <a:cxnSpLocks/>
          </p:cNvCxnSpPr>
          <p:nvPr/>
        </p:nvCxnSpPr>
        <p:spPr>
          <a:xfrm flipH="1">
            <a:off x="2389422" y="3779491"/>
            <a:ext cx="2655290" cy="0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>
            <a:extLst>
              <a:ext uri="{FF2B5EF4-FFF2-40B4-BE49-F238E27FC236}">
                <a16:creationId xmlns:a16="http://schemas.microsoft.com/office/drawing/2014/main" id="{C0D89E11-AAD9-433A-BF3E-A5080B716783}"/>
              </a:ext>
            </a:extLst>
          </p:cNvPr>
          <p:cNvCxnSpPr>
            <a:cxnSpLocks/>
          </p:cNvCxnSpPr>
          <p:nvPr/>
        </p:nvCxnSpPr>
        <p:spPr>
          <a:xfrm>
            <a:off x="3531091" y="3497992"/>
            <a:ext cx="1523070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Arrow Connector 63">
            <a:extLst>
              <a:ext uri="{FF2B5EF4-FFF2-40B4-BE49-F238E27FC236}">
                <a16:creationId xmlns:a16="http://schemas.microsoft.com/office/drawing/2014/main" id="{B079EA9E-100C-4F07-8E68-0467967FF5EA}"/>
              </a:ext>
            </a:extLst>
          </p:cNvPr>
          <p:cNvCxnSpPr>
            <a:cxnSpLocks/>
          </p:cNvCxnSpPr>
          <p:nvPr/>
        </p:nvCxnSpPr>
        <p:spPr>
          <a:xfrm>
            <a:off x="6252319" y="5371381"/>
            <a:ext cx="0" cy="440381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>
            <a:extLst>
              <a:ext uri="{FF2B5EF4-FFF2-40B4-BE49-F238E27FC236}">
                <a16:creationId xmlns:a16="http://schemas.microsoft.com/office/drawing/2014/main" id="{35E684EA-3163-4EF1-ADB3-8659D5C6D03A}"/>
              </a:ext>
            </a:extLst>
          </p:cNvPr>
          <p:cNvCxnSpPr>
            <a:endCxn id="14" idx="0"/>
          </p:cNvCxnSpPr>
          <p:nvPr/>
        </p:nvCxnSpPr>
        <p:spPr>
          <a:xfrm>
            <a:off x="1179179" y="4099278"/>
            <a:ext cx="0" cy="424832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3" name="Picture 32" descr="A close up of a beach&#10;&#10;Description automatically generated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216" b="10298"/>
          <a:stretch/>
        </p:blipFill>
        <p:spPr>
          <a:xfrm>
            <a:off x="0" y="-8555"/>
            <a:ext cx="12192000" cy="1319883"/>
          </a:xfrm>
          <a:prstGeom prst="rect">
            <a:avLst/>
          </a:prstGeom>
        </p:spPr>
      </p:pic>
      <p:cxnSp>
        <p:nvCxnSpPr>
          <p:cNvPr id="72" name="Connector: Elbow 71">
            <a:extLst>
              <a:ext uri="{FF2B5EF4-FFF2-40B4-BE49-F238E27FC236}">
                <a16:creationId xmlns:a16="http://schemas.microsoft.com/office/drawing/2014/main" id="{79D4029F-CA1C-46A9-9120-097360CEFAF7}"/>
              </a:ext>
            </a:extLst>
          </p:cNvPr>
          <p:cNvCxnSpPr>
            <a:cxnSpLocks/>
          </p:cNvCxnSpPr>
          <p:nvPr/>
        </p:nvCxnSpPr>
        <p:spPr>
          <a:xfrm flipV="1">
            <a:off x="2699688" y="5099636"/>
            <a:ext cx="2566644" cy="406395"/>
          </a:xfrm>
          <a:prstGeom prst="bentConnector3">
            <a:avLst>
              <a:gd name="adj1" fmla="val 50000"/>
            </a:avLst>
          </a:prstGeom>
          <a:ln w="1270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>
            <a:extLst>
              <a:ext uri="{FF2B5EF4-FFF2-40B4-BE49-F238E27FC236}">
                <a16:creationId xmlns:a16="http://schemas.microsoft.com/office/drawing/2014/main" id="{74907E47-B47F-4270-A708-DAB2BF526418}"/>
              </a:ext>
            </a:extLst>
          </p:cNvPr>
          <p:cNvCxnSpPr>
            <a:cxnSpLocks/>
            <a:endCxn id="12" idx="1"/>
          </p:cNvCxnSpPr>
          <p:nvPr/>
        </p:nvCxnSpPr>
        <p:spPr>
          <a:xfrm>
            <a:off x="2398872" y="3522315"/>
            <a:ext cx="542725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>
            <a:extLst>
              <a:ext uri="{FF2B5EF4-FFF2-40B4-BE49-F238E27FC236}">
                <a16:creationId xmlns:a16="http://schemas.microsoft.com/office/drawing/2014/main" id="{7EF8A4F5-B170-46EA-8789-B111A46C183C}"/>
              </a:ext>
            </a:extLst>
          </p:cNvPr>
          <p:cNvSpPr txBox="1"/>
          <p:nvPr/>
        </p:nvSpPr>
        <p:spPr>
          <a:xfrm>
            <a:off x="611566" y="1257825"/>
            <a:ext cx="1673942" cy="36933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Allegation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68C47E9-1A34-46AF-A06E-82E8F3DCA2BA}"/>
              </a:ext>
            </a:extLst>
          </p:cNvPr>
          <p:cNvSpPr txBox="1"/>
          <p:nvPr/>
        </p:nvSpPr>
        <p:spPr>
          <a:xfrm>
            <a:off x="3549049" y="1280472"/>
            <a:ext cx="1673942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Disclosure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EA7A2B8-1585-47B5-977A-F7E3C259F25B}"/>
              </a:ext>
            </a:extLst>
          </p:cNvPr>
          <p:cNvSpPr txBox="1"/>
          <p:nvPr/>
        </p:nvSpPr>
        <p:spPr>
          <a:xfrm>
            <a:off x="6486533" y="1202416"/>
            <a:ext cx="1673942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Concern</a:t>
            </a:r>
          </a:p>
        </p:txBody>
      </p:sp>
    </p:spTree>
    <p:extLst>
      <p:ext uri="{BB962C8B-B14F-4D97-AF65-F5344CB8AC3E}">
        <p14:creationId xmlns:p14="http://schemas.microsoft.com/office/powerpoint/2010/main" val="4084278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288</TotalTime>
  <Words>97</Words>
  <Application>Microsoft Office PowerPoint</Application>
  <PresentationFormat>Widescreen</PresentationFormat>
  <Paragraphs>13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NELLANY Helen</dc:creator>
  <cp:lastModifiedBy>NELLANY Helen</cp:lastModifiedBy>
  <cp:revision>17</cp:revision>
  <dcterms:created xsi:type="dcterms:W3CDTF">2020-04-28T08:05:54Z</dcterms:created>
  <dcterms:modified xsi:type="dcterms:W3CDTF">2025-02-27T11:13:44Z</dcterms:modified>
</cp:coreProperties>
</file>